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345" r:id="rId39"/>
    <p:sldId id="341" r:id="rId40"/>
    <p:sldId id="409" r:id="rId41"/>
    <p:sldId id="558" r:id="rId42"/>
    <p:sldId id="642" r:id="rId43"/>
    <p:sldId id="563" r:id="rId44"/>
    <p:sldId id="643" r:id="rId45"/>
    <p:sldId id="607" r:id="rId46"/>
    <p:sldId id="506" r:id="rId47"/>
    <p:sldId id="645" r:id="rId48"/>
    <p:sldId id="528" r:id="rId49"/>
    <p:sldId id="577" r:id="rId50"/>
    <p:sldId id="646" r:id="rId51"/>
    <p:sldId id="578" r:id="rId52"/>
    <p:sldId id="471" r:id="rId53"/>
    <p:sldId id="509" r:id="rId54"/>
    <p:sldId id="648" r:id="rId55"/>
    <p:sldId id="532" r:id="rId56"/>
    <p:sldId id="533" r:id="rId57"/>
    <p:sldId id="651" r:id="rId58"/>
    <p:sldId id="654" r:id="rId59"/>
    <p:sldId id="536" r:id="rId60"/>
    <p:sldId id="655" r:id="rId61"/>
    <p:sldId id="594" r:id="rId62"/>
    <p:sldId id="596" r:id="rId63"/>
    <p:sldId id="653" r:id="rId64"/>
    <p:sldId id="598" r:id="rId65"/>
    <p:sldId id="649" r:id="rId66"/>
    <p:sldId id="639" r:id="rId67"/>
    <p:sldId id="615" r:id="rId68"/>
    <p:sldId id="616" r:id="rId69"/>
    <p:sldId id="617" r:id="rId70"/>
    <p:sldId id="619" r:id="rId71"/>
    <p:sldId id="618" r:id="rId72"/>
    <p:sldId id="320" r:id="rId73"/>
    <p:sldId id="599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345"/>
            <p14:sldId id="341"/>
            <p14:sldId id="409"/>
            <p14:sldId id="558"/>
            <p14:sldId id="642"/>
            <p14:sldId id="563"/>
            <p14:sldId id="643"/>
          </p14:sldIdLst>
        </p14:section>
        <p14:section name="Verification" id="{4373B73A-00B1-47AF-B80F-FDCA870E2926}">
          <p14:sldIdLst>
            <p14:sldId id="607"/>
            <p14:sldId id="506"/>
            <p14:sldId id="645"/>
            <p14:sldId id="528"/>
            <p14:sldId id="577"/>
            <p14:sldId id="646"/>
            <p14:sldId id="578"/>
            <p14:sldId id="471"/>
            <p14:sldId id="509"/>
            <p14:sldId id="648"/>
            <p14:sldId id="532"/>
            <p14:sldId id="533"/>
            <p14:sldId id="651"/>
            <p14:sldId id="654"/>
            <p14:sldId id="536"/>
            <p14:sldId id="655"/>
            <p14:sldId id="594"/>
            <p14:sldId id="596"/>
            <p14:sldId id="653"/>
            <p14:sldId id="598"/>
            <p14:sldId id="649"/>
          </p14:sldIdLst>
        </p14:section>
        <p14:section name="Plan" id="{56AF185C-D41C-4D60-84C7-E325B90F5196}">
          <p14:sldIdLst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Worst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0.97199999999999998</c:v>
                </c:pt>
                <c:pt idx="1">
                  <c:v>0.96</c:v>
                </c:pt>
                <c:pt idx="2">
                  <c:v>0.95</c:v>
                </c:pt>
                <c:pt idx="3">
                  <c:v>0.93299999999999994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7-4EC0-BF4E-FA76A2B4F1E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0.91299999999999992</c:v>
                </c:pt>
                <c:pt idx="1">
                  <c:v>0.877</c:v>
                </c:pt>
                <c:pt idx="2">
                  <c:v>0.84699999999999998</c:v>
                </c:pt>
                <c:pt idx="3">
                  <c:v>0.83799999999999997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7-4EC0-BF4E-FA76A2B4F1E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無限制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0.85400000000000009</c:v>
                </c:pt>
                <c:pt idx="2">
                  <c:v>0.83099999999999996</c:v>
                </c:pt>
                <c:pt idx="3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7-4EC0-BF4E-FA76A2B4F1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Mode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工作表1!$B$2:$B$6</c:f>
              <c:numCache>
                <c:formatCode>0.000</c:formatCode>
                <c:ptCount val="5"/>
                <c:pt idx="0">
                  <c:v>1</c:v>
                </c:pt>
                <c:pt idx="1">
                  <c:v>0.83840175705355646</c:v>
                </c:pt>
                <c:pt idx="2">
                  <c:v>0.58033451596553476</c:v>
                </c:pt>
                <c:pt idx="3">
                  <c:v>0.26365306639635078</c:v>
                </c:pt>
                <c:pt idx="4" formatCode="General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75-4F61-BF71-D3DF7533FD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Mode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工作表1!$C$2:$C$6</c:f>
              <c:numCache>
                <c:formatCode>General</c:formatCode>
                <c:ptCount val="5"/>
                <c:pt idx="0">
                  <c:v>1</c:v>
                </c:pt>
                <c:pt idx="1">
                  <c:v>-0.18335815338793746</c:v>
                </c:pt>
                <c:pt idx="2">
                  <c:v>-1.0672002978406554</c:v>
                </c:pt>
                <c:pt idx="3">
                  <c:v>-0.86074708364358399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75-4F61-BF71-D3DF7533FD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Mode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-1.6052255639097743</c:v>
                </c:pt>
                <c:pt idx="2">
                  <c:v>-0.19975563909774435</c:v>
                </c:pt>
                <c:pt idx="3">
                  <c:v>1.7513721804511277</c:v>
                </c:pt>
                <c:pt idx="4">
                  <c:v>0</c:v>
                </c:pt>
              </c:numCache>
            </c:numRef>
          </c:xVal>
          <c:yVal>
            <c:numRef>
              <c:f>工作表1!$A$2:$A$6</c:f>
              <c:numCache>
                <c:formatCode>General</c:formatCode>
                <c:ptCount val="5"/>
                <c:pt idx="0">
                  <c:v>16.5</c:v>
                </c:pt>
                <c:pt idx="1">
                  <c:v>12.5</c:v>
                </c:pt>
                <c:pt idx="2">
                  <c:v>8.5</c:v>
                </c:pt>
                <c:pt idx="3">
                  <c:v>4.5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175-4F61-BF71-D3DF753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405535"/>
        <c:axId val="1314415103"/>
      </c:scatterChart>
      <c:valAx>
        <c:axId val="131440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15103"/>
        <c:crosses val="autoZero"/>
        <c:crossBetween val="midCat"/>
      </c:valAx>
      <c:valAx>
        <c:axId val="131441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4405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92.wmf"/><Relationship Id="rId1" Type="http://schemas.openxmlformats.org/officeDocument/2006/relationships/image" Target="../media/image2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5.wmf"/><Relationship Id="rId4" Type="http://schemas.openxmlformats.org/officeDocument/2006/relationships/image" Target="../media/image11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5" Type="http://schemas.openxmlformats.org/officeDocument/2006/relationships/image" Target="../media/image112.wmf"/><Relationship Id="rId4" Type="http://schemas.openxmlformats.org/officeDocument/2006/relationships/image" Target="../media/image12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2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用最有感覺的圖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2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這個可以仔細想想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26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5.wmf"/><Relationship Id="rId5" Type="http://schemas.openxmlformats.org/officeDocument/2006/relationships/image" Target="../media/image29.png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8.png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6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2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40.wmf"/><Relationship Id="rId4" Type="http://schemas.openxmlformats.org/officeDocument/2006/relationships/image" Target="../media/image42.png"/><Relationship Id="rId9" Type="http://schemas.openxmlformats.org/officeDocument/2006/relationships/oleObject" Target="../embeddings/oleObject2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6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5.wmf"/><Relationship Id="rId5" Type="http://schemas.openxmlformats.org/officeDocument/2006/relationships/image" Target="../media/image48.png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47.png"/><Relationship Id="rId9" Type="http://schemas.openxmlformats.org/officeDocument/2006/relationships/image" Target="../media/image44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5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7.bin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2.wmf"/><Relationship Id="rId11" Type="http://schemas.openxmlformats.org/officeDocument/2006/relationships/image" Target="../media/image64.wmf"/><Relationship Id="rId5" Type="http://schemas.openxmlformats.org/officeDocument/2006/relationships/oleObject" Target="../embeddings/oleObject36.bin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38.bin"/><Relationship Id="rId4" Type="http://schemas.openxmlformats.org/officeDocument/2006/relationships/image" Target="../media/image67.png"/><Relationship Id="rId9" Type="http://schemas.openxmlformats.org/officeDocument/2006/relationships/image" Target="../media/image68.png"/><Relationship Id="rId14" Type="http://schemas.openxmlformats.org/officeDocument/2006/relationships/oleObject" Target="../embeddings/oleObject4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4.e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9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73.png"/><Relationship Id="rId9" Type="http://schemas.openxmlformats.org/officeDocument/2006/relationships/image" Target="../media/image76.emf"/><Relationship Id="rId14" Type="http://schemas.openxmlformats.org/officeDocument/2006/relationships/oleObject" Target="../embeddings/oleObject4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oleObject" Target="../embeddings/oleObject45.bin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6.bin"/><Relationship Id="rId5" Type="http://schemas.openxmlformats.org/officeDocument/2006/relationships/chart" Target="../charts/chart1.xml"/><Relationship Id="rId4" Type="http://schemas.openxmlformats.org/officeDocument/2006/relationships/image" Target="../media/image77.wmf"/><Relationship Id="rId9" Type="http://schemas.openxmlformats.org/officeDocument/2006/relationships/image" Target="../media/image7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chart" Target="../charts/chart2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8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chart" Target="../charts/chart3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8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5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3.png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chart" Target="../charts/chart6.xml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chart" Target="../charts/chart7.x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6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98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chart" Target="../charts/chart8.x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111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6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110.wmf"/><Relationship Id="rId5" Type="http://schemas.openxmlformats.org/officeDocument/2006/relationships/image" Target="../media/image114.emf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66.bin"/><Relationship Id="rId4" Type="http://schemas.openxmlformats.org/officeDocument/2006/relationships/image" Target="../media/image113.emf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6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73.bin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110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15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78.bin"/><Relationship Id="rId3" Type="http://schemas.openxmlformats.org/officeDocument/2006/relationships/image" Target="../media/image120.e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118.wmf"/><Relationship Id="rId4" Type="http://schemas.openxmlformats.org/officeDocument/2006/relationships/image" Target="../media/image121.e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15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3" Type="http://schemas.openxmlformats.org/officeDocument/2006/relationships/image" Target="../media/image126.emf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124.wmf"/><Relationship Id="rId4" Type="http://schemas.openxmlformats.org/officeDocument/2006/relationships/image" Target="../media/image127.e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1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2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2.png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7.png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8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image" Target="../media/image158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157.wmf"/><Relationship Id="rId17" Type="http://schemas.openxmlformats.org/officeDocument/2006/relationships/image" Target="../media/image162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1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image" Target="../media/image160.emf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159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64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0.png"/><Relationship Id="rId5" Type="http://schemas.openxmlformats.org/officeDocument/2006/relationships/image" Target="../media/image210.png"/><Relationship Id="rId4" Type="http://schemas.openxmlformats.org/officeDocument/2006/relationships/image" Target="../media/image1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174.png"/><Relationship Id="rId3" Type="http://schemas.openxmlformats.org/officeDocument/2006/relationships/image" Target="../media/image172.png"/><Relationship Id="rId7" Type="http://schemas.openxmlformats.org/officeDocument/2006/relationships/image" Target="../media/image22.wmf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94.bin"/><Relationship Id="rId11" Type="http://schemas.openxmlformats.org/officeDocument/2006/relationships/oleObject" Target="../embeddings/oleObject97.bin"/><Relationship Id="rId5" Type="http://schemas.openxmlformats.org/officeDocument/2006/relationships/image" Target="../media/image12.wmf"/><Relationship Id="rId10" Type="http://schemas.openxmlformats.org/officeDocument/2006/relationships/image" Target="../media/image173.png"/><Relationship Id="rId4" Type="http://schemas.openxmlformats.org/officeDocument/2006/relationships/oleObject" Target="../embeddings/oleObject93.bin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13" Type="http://schemas.openxmlformats.org/officeDocument/2006/relationships/image" Target="../media/image174.png"/><Relationship Id="rId3" Type="http://schemas.openxmlformats.org/officeDocument/2006/relationships/image" Target="../media/image172.png"/><Relationship Id="rId7" Type="http://schemas.openxmlformats.org/officeDocument/2006/relationships/image" Target="../media/image22.wmf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99.bin"/><Relationship Id="rId11" Type="http://schemas.openxmlformats.org/officeDocument/2006/relationships/oleObject" Target="../embeddings/oleObject102.bin"/><Relationship Id="rId5" Type="http://schemas.openxmlformats.org/officeDocument/2006/relationships/image" Target="../media/image12.wmf"/><Relationship Id="rId10" Type="http://schemas.openxmlformats.org/officeDocument/2006/relationships/image" Target="../media/image173.png"/><Relationship Id="rId4" Type="http://schemas.openxmlformats.org/officeDocument/2006/relationships/oleObject" Target="../embeddings/oleObject98.bin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9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20.png"/><Relationship Id="rId9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4.wmf"/><Relationship Id="rId3" Type="http://schemas.openxmlformats.org/officeDocument/2006/relationships/image" Target="../media/image26.png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3.wmf"/><Relationship Id="rId5" Type="http://schemas.openxmlformats.org/officeDocument/2006/relationships/image" Target="../media/image12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4.bin"/><Relationship Id="rId14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5200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399714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9404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3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47511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4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631" y="1735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Multi-Cut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963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7947345" y="920889"/>
            <a:ext cx="240065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現行鋼筋配置示意圖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819104" y="3369509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3243" y="173352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59389"/>
              </p:ext>
            </p:extLst>
          </p:nvPr>
        </p:nvGraphicFramePr>
        <p:xfrm>
          <a:off x="7817770" y="2556952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1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17770" y="2556952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971776"/>
              </p:ext>
            </p:extLst>
          </p:nvPr>
        </p:nvGraphicFramePr>
        <p:xfrm>
          <a:off x="7817770" y="3313257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2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7770" y="3313257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7538489" y="3838357"/>
            <a:ext cx="0" cy="19599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793464"/>
              </p:ext>
            </p:extLst>
          </p:nvPr>
        </p:nvGraphicFramePr>
        <p:xfrm>
          <a:off x="7817770" y="4437340"/>
          <a:ext cx="3733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3" name="Equation" r:id="rId9" imgW="3733560" imgH="761760" progId="Equation.DSMT4">
                  <p:embed/>
                </p:oleObj>
              </mc:Choice>
              <mc:Fallback>
                <p:oleObj name="Equation" r:id="rId9" imgW="373356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17770" y="4437340"/>
                        <a:ext cx="37338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7538494" y="3118357"/>
            <a:ext cx="0" cy="72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2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3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4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5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73994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400" y="1731600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6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7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8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89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  <a:p>
            <a:pPr>
              <a:lnSpc>
                <a:spcPct val="120000"/>
              </a:lnSpc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- Flexural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2" y="1731600"/>
            <a:ext cx="6095238" cy="457142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Optimization vs </a:t>
            </a:r>
            <a:r>
              <a:rPr lang="en-US" altLang="zh-TW" dirty="0" smtClean="0"/>
              <a:t>Convention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489902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25344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27264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25344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77327" y="5061608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477689" y="5270786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0400" y="15804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53423" y="3431391"/>
            <a:ext cx="1707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72077" y="2856163"/>
            <a:ext cx="13298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9178"/>
              </p:ext>
            </p:extLst>
          </p:nvPr>
        </p:nvGraphicFramePr>
        <p:xfrm>
          <a:off x="9407968" y="3241675"/>
          <a:ext cx="207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9" name="Equation" r:id="rId4" imgW="2070000" imgH="380880" progId="Equation.DSMT4">
                  <p:embed/>
                </p:oleObj>
              </mc:Choice>
              <mc:Fallback>
                <p:oleObj name="Equation" r:id="rId4" imgW="207000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07968" y="3241675"/>
                        <a:ext cx="2070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647508" y="3069876"/>
            <a:ext cx="2562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068177"/>
              </p:ext>
            </p:extLst>
          </p:nvPr>
        </p:nvGraphicFramePr>
        <p:xfrm>
          <a:off x="9407968" y="2554431"/>
          <a:ext cx="120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0" name="Equation" r:id="rId6" imgW="1206360" imgH="304560" progId="Equation.DSMT4">
                  <p:embed/>
                </p:oleObj>
              </mc:Choice>
              <mc:Fallback>
                <p:oleObj name="Equation" r:id="rId6" imgW="1206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07968" y="2554431"/>
                        <a:ext cx="1206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單箭頭接點 14"/>
          <p:cNvCxnSpPr/>
          <p:nvPr/>
        </p:nvCxnSpPr>
        <p:spPr>
          <a:xfrm>
            <a:off x="8325293" y="2706831"/>
            <a:ext cx="8355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800289" y="2446536"/>
            <a:ext cx="496800" cy="11952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79545" y="2100435"/>
            <a:ext cx="396000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Slope </a:t>
            </a:r>
            <a:r>
              <a:rPr lang="en-US" altLang="zh-TW" dirty="0">
                <a:solidFill>
                  <a:schemeClr val="accent2"/>
                </a:solidFill>
              </a:rPr>
              <a:t>Large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Slope </a:t>
            </a: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4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05630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5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8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9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0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1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2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6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287841"/>
              </p:ext>
            </p:extLst>
          </p:nvPr>
        </p:nvGraphicFramePr>
        <p:xfrm>
          <a:off x="4662506" y="777322"/>
          <a:ext cx="1473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7" name="Equation" r:id="rId10" imgW="1473120" imgH="672840" progId="Equation.DSMT4">
                  <p:embed/>
                </p:oleObj>
              </mc:Choice>
              <mc:Fallback>
                <p:oleObj name="Equation" r:id="rId10" imgW="1473120" imgH="6728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62506" y="777322"/>
                        <a:ext cx="14732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750551"/>
              </p:ext>
            </p:extLst>
          </p:nvPr>
        </p:nvGraphicFramePr>
        <p:xfrm>
          <a:off x="6819202" y="961472"/>
          <a:ext cx="1397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8" name="Equation" r:id="rId12" imgW="1396800" imgH="304560" progId="Equation.DSMT4">
                  <p:embed/>
                </p:oleObj>
              </mc:Choice>
              <mc:Fallback>
                <p:oleObj name="Equation" r:id="rId12" imgW="139680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19202" y="961472"/>
                        <a:ext cx="1397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082340"/>
              </p:ext>
            </p:extLst>
          </p:nvPr>
        </p:nvGraphicFramePr>
        <p:xfrm>
          <a:off x="8974549" y="555072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9" name="Equation" r:id="rId14" imgW="2552400" imgH="1117440" progId="Equation.DSMT4">
                  <p:embed/>
                </p:oleObj>
              </mc:Choice>
              <mc:Fallback>
                <p:oleObj name="Equation" r:id="rId14" imgW="2552400" imgH="111744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974549" y="555072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65414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2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209804"/>
              </p:ext>
            </p:extLst>
          </p:nvPr>
        </p:nvGraphicFramePr>
        <p:xfrm>
          <a:off x="10596000" y="3983521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3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983521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接點 8"/>
          <p:cNvCxnSpPr/>
          <p:nvPr/>
        </p:nvCxnSpPr>
        <p:spPr>
          <a:xfrm>
            <a:off x="2286000" y="321103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286000" y="4104171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499730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15938"/>
              </p:ext>
            </p:extLst>
          </p:nvPr>
        </p:nvGraphicFramePr>
        <p:xfrm>
          <a:off x="10596000" y="30903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4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30903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/>
              <a:t>Bottom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040540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0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18374"/>
              </p:ext>
            </p:extLst>
          </p:nvPr>
        </p:nvGraphicFramePr>
        <p:xfrm>
          <a:off x="10596000" y="2314207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1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2314207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030819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243485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838895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899077"/>
              </p:ext>
            </p:extLst>
          </p:nvPr>
        </p:nvGraphicFramePr>
        <p:xfrm>
          <a:off x="10596000" y="1910169"/>
          <a:ext cx="863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2" name="Equation" r:id="rId8" imgW="863280" imgH="241200" progId="Equation.DSMT4">
                  <p:embed/>
                </p:oleObj>
              </mc:Choice>
              <mc:Fallback>
                <p:oleObj name="Equation" r:id="rId8" imgW="86328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0169"/>
                        <a:ext cx="863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2400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More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Total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4154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0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718362"/>
              </p:ext>
            </p:extLst>
          </p:nvPr>
        </p:nvGraphicFramePr>
        <p:xfrm>
          <a:off x="10596000" y="3292408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1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6000" y="3292408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2286000" y="2817626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86000" y="3413058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3987224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47294"/>
              </p:ext>
            </p:extLst>
          </p:nvPr>
        </p:nvGraphicFramePr>
        <p:xfrm>
          <a:off x="10583863" y="269657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2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3863" y="269657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69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8091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9923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6834911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Fix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#10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403346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5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600" y="1731600"/>
            <a:ext cx="6095238" cy="457142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986854" cy="1311128"/>
          </a:xfrm>
        </p:spPr>
        <p:txBody>
          <a:bodyPr/>
          <a:lstStyle/>
          <a:p>
            <a:r>
              <a:rPr lang="en-US" altLang="zh-TW" dirty="0" smtClean="0"/>
              <a:t>Convention </a:t>
            </a:r>
            <a:r>
              <a:rPr lang="en-US" altLang="zh-TW" dirty="0">
                <a:solidFill>
                  <a:schemeClr val="accent1"/>
                </a:solidFill>
              </a:rPr>
              <a:t>Increase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583999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657203"/>
            <a:ext cx="1548000" cy="252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7%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6197" y="2584004"/>
            <a:ext cx="425861" cy="10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47467"/>
            <a:ext cx="595223" cy="2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318188"/>
            <a:ext cx="610653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318188"/>
            <a:ext cx="666000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Different Stories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679777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0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8452884" y="1807535"/>
            <a:ext cx="839972" cy="839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38216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5521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2648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5521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2840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2648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07871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7871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128494" y="3737582"/>
            <a:ext cx="4090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5290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39203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918204" y="1748212"/>
            <a:ext cx="6086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907"/>
              </p:ext>
            </p:extLst>
          </p:nvPr>
        </p:nvGraphicFramePr>
        <p:xfrm>
          <a:off x="3511336" y="1333157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0" name="Equation" r:id="rId4" imgW="1422360" imgH="380880" progId="Equation.DSMT4">
                  <p:embed/>
                </p:oleObj>
              </mc:Choice>
              <mc:Fallback>
                <p:oleObj name="Equation" r:id="rId4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1336" y="1333157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6823079" y="2715848"/>
            <a:ext cx="5197898" cy="171739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Does Not</a:t>
            </a:r>
          </a:p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Meet Specifications</a:t>
            </a:r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85514"/>
              </p:ext>
            </p:extLst>
          </p:nvPr>
        </p:nvGraphicFramePr>
        <p:xfrm>
          <a:off x="4188806" y="351435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1" name="Equation" r:id="rId6" imgW="291960" imgH="241200" progId="Equation.DSMT4">
                  <p:embed/>
                </p:oleObj>
              </mc:Choice>
              <mc:Fallback>
                <p:oleObj name="Equation" r:id="rId6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8806" y="351435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872163"/>
              </p:ext>
            </p:extLst>
          </p:nvPr>
        </p:nvGraphicFramePr>
        <p:xfrm>
          <a:off x="2460350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2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0350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86569"/>
              </p:ext>
            </p:extLst>
          </p:nvPr>
        </p:nvGraphicFramePr>
        <p:xfrm>
          <a:off x="4016958" y="5985484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3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16958" y="5985484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Shear Reinforcement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3697067331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25718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9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663602"/>
              </p:ext>
            </p:extLst>
          </p:nvPr>
        </p:nvGraphicFramePr>
        <p:xfrm>
          <a:off x="10583863" y="2239776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0" name="Equation" r:id="rId6" imgW="1422360" imgH="241200" progId="Equation.DSMT4">
                  <p:embed/>
                </p:oleObj>
              </mc:Choice>
              <mc:Fallback>
                <p:oleObj name="Equation" r:id="rId6" imgW="1422360" imgH="24120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3863" y="2239776"/>
                        <a:ext cx="142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2286000" y="215840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286000" y="2360427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286000" y="2562452"/>
            <a:ext cx="81736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7022"/>
              </p:ext>
            </p:extLst>
          </p:nvPr>
        </p:nvGraphicFramePr>
        <p:xfrm>
          <a:off x="10596000" y="1917102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6000" y="1917102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77800"/>
              </p:ext>
            </p:extLst>
          </p:nvPr>
        </p:nvGraphicFramePr>
        <p:xfrm>
          <a:off x="6809028" y="847725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5" name="Equation" r:id="rId4" imgW="3619440" imgH="609480" progId="Equation.DSMT4">
                  <p:embed/>
                </p:oleObj>
              </mc:Choice>
              <mc:Fallback>
                <p:oleObj name="Equation" r:id="rId4" imgW="36194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9028" y="847725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圖表 17"/>
          <p:cNvGraphicFramePr/>
          <p:nvPr>
            <p:extLst>
              <p:ext uri="{D42A27DB-BD31-4B8C-83A1-F6EECF244321}">
                <p14:modId xmlns:p14="http://schemas.microsoft.com/office/powerpoint/2010/main" val="18739080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26432" y="3063597"/>
            <a:ext cx="186204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5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169606"/>
              </p:ext>
            </p:extLst>
          </p:nvPr>
        </p:nvGraphicFramePr>
        <p:xfrm>
          <a:off x="89645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8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645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44406" y="4444185"/>
            <a:ext cx="145809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Seismic</a:t>
            </a:r>
          </a:p>
        </p:txBody>
      </p:sp>
      <p:cxnSp>
        <p:nvCxnSpPr>
          <p:cNvPr id="19" name="直線接點 18"/>
          <p:cNvCxnSpPr/>
          <p:nvPr/>
        </p:nvCxnSpPr>
        <p:spPr>
          <a:xfrm>
            <a:off x="7188985" y="4444185"/>
            <a:ext cx="0" cy="115041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539819" y="5167176"/>
            <a:ext cx="24214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5, 6m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7540714" y="3063597"/>
            <a:ext cx="1871666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79835"/>
              </p:ext>
            </p:extLst>
          </p:nvPr>
        </p:nvGraphicFramePr>
        <p:xfrm>
          <a:off x="9688426" y="3543526"/>
          <a:ext cx="1409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5" name="Equation" r:id="rId5" imgW="1409400" imgH="609480" progId="Equation.DSMT4">
                  <p:embed/>
                </p:oleObj>
              </mc:Choice>
              <mc:Fallback>
                <p:oleObj name="Equation" r:id="rId5" imgW="1409400" imgH="60948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426" y="3543526"/>
                        <a:ext cx="1409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8268306" y="4406085"/>
            <a:ext cx="138435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</a:t>
            </a:r>
          </a:p>
        </p:txBody>
      </p:sp>
      <p:cxnSp>
        <p:nvCxnSpPr>
          <p:cNvPr id="27" name="直線接點 26"/>
          <p:cNvCxnSpPr/>
          <p:nvPr/>
        </p:nvCxnSpPr>
        <p:spPr>
          <a:xfrm flipH="1">
            <a:off x="7912885" y="4406085"/>
            <a:ext cx="2390" cy="118851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263719" y="5167176"/>
            <a:ext cx="25128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 =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8, 10m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3224059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665152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09"/>
            <a:ext cx="448674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 (Multi-Cut-4)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835070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3950611" y="5096001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7704364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  <m:r>
                            <a:rPr lang="en-US" altLang="zh-TW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5" y="3440491"/>
                <a:ext cx="272497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81" y="3440492"/>
                <a:ext cx="2665153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04381" y="2025519"/>
            <a:ext cx="2067233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9651" y="2078684"/>
            <a:ext cx="2314095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65257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8969638" y="4392355"/>
            <a:ext cx="0" cy="703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946773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26794" y="5163675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266915" y="6312975"/>
            <a:ext cx="3307957" cy="3608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3741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Cut-Off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624163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9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67120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0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5481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1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86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2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8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$8448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1065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36452"/>
                <a:ext cx="1756443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3036452"/>
                <a:ext cx="1899110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</m:t>
                      </m:r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316362"/>
                <a:ext cx="1613775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$4320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97" y="4316362"/>
                <a:ext cx="1756443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4662797" y="2179716"/>
            <a:ext cx="15735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216889"/>
            <a:ext cx="260584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Optimization-Cut-2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44441" y="3193545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3316" y="4452905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5487" y="5564540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000"/>
            <a:ext cx="6095238" cy="457142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2286571"/>
            <a:ext cx="6095238" cy="4571429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18074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9052120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0917793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80740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9018197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0950230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pic>
        <p:nvPicPr>
          <p:cNvPr id="18" name="圖片 17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917071" cy="244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867065" y="272416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5502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956882" y="4299331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22555" y="268312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85502" y="511694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922959" y="5661521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54992" y="5288122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498887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71076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9463" y="2898405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1123269" y="2567531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75629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479355" y="41585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716408" y="548081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584256" y="569829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48196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885925" y="6026600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83126" y="296847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5498887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7107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11605562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7077751" y="468887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87" y="0"/>
            <a:ext cx="5917071" cy="2448800"/>
          </a:xfrm>
          <a:prstGeom prst="rect">
            <a:avLst/>
          </a:prstGeom>
        </p:spPr>
      </p:pic>
      <p:sp>
        <p:nvSpPr>
          <p:cNvPr id="81" name="橢圓 80"/>
          <p:cNvSpPr/>
          <p:nvPr/>
        </p:nvSpPr>
        <p:spPr>
          <a:xfrm>
            <a:off x="11605174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077363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1123269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10479355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10584256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988592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8481965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8075629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716408" y="1189864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469463" y="118986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60673" y="3007738"/>
            <a:ext cx="601211" cy="1234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130106" y="2661857"/>
            <a:ext cx="450000" cy="15768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977327" y="5593237"/>
            <a:ext cx="846000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477689" y="579178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844576" y="590460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3" grpId="0"/>
      <p:bldP spid="21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5" grpId="0" animBg="1"/>
      <p:bldP spid="46" grpId="0" animBg="1"/>
      <p:bldP spid="47" grpId="0" animBg="1"/>
      <p:bldP spid="4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324845"/>
            <a:ext cx="3094259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Pushover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Multi-Modes Combination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57ED41-87B9-439A-B4C6-05A40BAE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grpSp>
        <p:nvGrpSpPr>
          <p:cNvPr id="12" name="群組 11"/>
          <p:cNvGrpSpPr/>
          <p:nvPr/>
        </p:nvGrpSpPr>
        <p:grpSpPr>
          <a:xfrm>
            <a:off x="8750072" y="3635874"/>
            <a:ext cx="2723098" cy="2316094"/>
            <a:chOff x="9038545" y="2281222"/>
            <a:chExt cx="2723098" cy="2316094"/>
          </a:xfrm>
        </p:grpSpPr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5455003"/>
                </p:ext>
              </p:extLst>
            </p:nvPr>
          </p:nvGraphicFramePr>
          <p:xfrm>
            <a:off x="9038545" y="2281222"/>
            <a:ext cx="16129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1" name="Equation" r:id="rId4" imgW="1612800" imgH="787320" progId="Equation.DSMT4">
                    <p:embed/>
                  </p:oleObj>
                </mc:Choice>
                <mc:Fallback>
                  <p:oleObj name="Equation" r:id="rId4" imgW="1612800" imgH="7873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038545" y="2281222"/>
                          <a:ext cx="16129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93C97C3-A73C-4CB3-84A6-CCE439A5C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1609" y="2974310"/>
              <a:ext cx="0" cy="41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97416E-D5F9-4730-B7DB-D24404E0DB3F}"/>
                </a:ext>
              </a:extLst>
            </p:cNvPr>
            <p:cNvSpPr txBox="1"/>
            <p:nvPr/>
          </p:nvSpPr>
          <p:spPr>
            <a:xfrm>
              <a:off x="10300346" y="3398942"/>
              <a:ext cx="1461297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Mode Shape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0B65C-C600-4C5A-9301-4882E6B52FA9}"/>
                </a:ext>
              </a:extLst>
            </p:cNvPr>
            <p:cNvCxnSpPr/>
            <p:nvPr/>
          </p:nvCxnSpPr>
          <p:spPr>
            <a:xfrm flipV="1">
              <a:off x="10130980" y="2974310"/>
              <a:ext cx="0" cy="10489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1EDB3F8-275A-4BC6-9F95-CCAC05F92E85}"/>
                </a:ext>
              </a:extLst>
            </p:cNvPr>
            <p:cNvSpPr txBox="1"/>
            <p:nvPr/>
          </p:nvSpPr>
          <p:spPr>
            <a:xfrm>
              <a:off x="9991302" y="4169891"/>
              <a:ext cx="1591141" cy="427425"/>
            </a:xfrm>
            <a:prstGeom prst="rect">
              <a:avLst/>
            </a:prstGeom>
            <a:noFill/>
          </p:spPr>
          <p:txBody>
            <a:bodyPr wrap="none" lIns="0" rtlCol="0" anchor="t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TW" sz="2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Effective Mass</a:t>
              </a:r>
              <a:endPara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37" name="圖表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10793"/>
              </p:ext>
            </p:extLst>
          </p:nvPr>
        </p:nvGraphicFramePr>
        <p:xfrm>
          <a:off x="4656638" y="3445721"/>
          <a:ext cx="3600000" cy="269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35" y="3445914"/>
            <a:ext cx="3600000" cy="26960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73136" y="6319524"/>
            <a:ext cx="1473417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(ATC-40, 1996)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43673" y="6319524"/>
            <a:ext cx="22259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(Chopra &amp;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Goel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2001)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84818" y="6319524"/>
            <a:ext cx="1613583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Kunnath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2004)</a:t>
            </a:r>
            <a:endParaRPr lang="zh-TW" alt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Graphic spid="37" grpId="0">
        <p:bldAsOne/>
      </p:bldGraphic>
      <p:bldP spid="18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324939" cy="701731"/>
          </a:xfrm>
        </p:spPr>
        <p:txBody>
          <a:bodyPr/>
          <a:lstStyle/>
          <a:p>
            <a:r>
              <a:rPr lang="en-US" altLang="zh-TW" dirty="0"/>
              <a:t>Capacity Spectrum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6664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3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99920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4" name="Equation" r:id="rId8" imgW="876240" imgH="241200" progId="Equation.DSMT4">
                  <p:embed/>
                </p:oleObj>
              </mc:Choice>
              <mc:Fallback>
                <p:oleObj name="Equation" r:id="rId8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93318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5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26144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6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746167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7" name="Equation" r:id="rId14" imgW="2311200" imgH="609480" progId="Equation.DSMT4">
                  <p:embed/>
                </p:oleObj>
              </mc:Choice>
              <mc:Fallback>
                <p:oleObj name="Equation" r:id="rId14" imgW="23112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Mode1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623" y="1736925"/>
            <a:ext cx="6093377" cy="4563287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70495"/>
              </p:ext>
            </p:extLst>
          </p:nvPr>
        </p:nvGraphicFramePr>
        <p:xfrm>
          <a:off x="8450671" y="32967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0671" y="32967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199657"/>
              </p:ext>
            </p:extLst>
          </p:nvPr>
        </p:nvGraphicFramePr>
        <p:xfrm>
          <a:off x="7916530" y="23451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6530" y="23451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04172"/>
              </p:ext>
            </p:extLst>
          </p:nvPr>
        </p:nvGraphicFramePr>
        <p:xfrm>
          <a:off x="2778448" y="358003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6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8448" y="358003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09351"/>
              </p:ext>
            </p:extLst>
          </p:nvPr>
        </p:nvGraphicFramePr>
        <p:xfrm>
          <a:off x="2403798" y="258649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7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3798" y="258649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31932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8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06" y="1738800"/>
            <a:ext cx="6094800" cy="456435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701731"/>
          </a:xfrm>
        </p:spPr>
        <p:txBody>
          <a:bodyPr/>
          <a:lstStyle/>
          <a:p>
            <a:r>
              <a:rPr lang="en-US" altLang="zh-TW" dirty="0"/>
              <a:t>Modal Pushover Analysis – Mode2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306475"/>
              </p:ext>
            </p:extLst>
          </p:nvPr>
        </p:nvGraphicFramePr>
        <p:xfrm>
          <a:off x="1025525" y="53514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6" name="Equation" r:id="rId5" imgW="1041120" imgH="241200" progId="Equation.DSMT4">
                  <p:embed/>
                </p:oleObj>
              </mc:Choice>
              <mc:Fallback>
                <p:oleObj name="Equation" r:id="rId5" imgW="10411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25" y="53514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352509"/>
              </p:ext>
            </p:extLst>
          </p:nvPr>
        </p:nvGraphicFramePr>
        <p:xfrm>
          <a:off x="1350963" y="4400550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7" name="Equation" r:id="rId7" imgW="901440" imgH="241200" progId="Equation.DSMT4">
                  <p:embed/>
                </p:oleObj>
              </mc:Choice>
              <mc:Fallback>
                <p:oleObj name="Equation" r:id="rId7" imgW="90144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0963" y="4400550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62053"/>
              </p:ext>
            </p:extLst>
          </p:nvPr>
        </p:nvGraphicFramePr>
        <p:xfrm>
          <a:off x="7078848" y="5351980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8848" y="5351980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41877"/>
              </p:ext>
            </p:extLst>
          </p:nvPr>
        </p:nvGraphicFramePr>
        <p:xfrm>
          <a:off x="7461030" y="4400771"/>
          <a:ext cx="774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9" name="Equation" r:id="rId11" imgW="774360" imgH="241200" progId="Equation.DSMT4">
                  <p:embed/>
                </p:oleObj>
              </mc:Choice>
              <mc:Fallback>
                <p:oleObj name="Equation" r:id="rId11" imgW="774360" imgH="2412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30" y="4400771"/>
                        <a:ext cx="774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9940"/>
              </p:ext>
            </p:extLst>
          </p:nvPr>
        </p:nvGraphicFramePr>
        <p:xfrm>
          <a:off x="8975286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0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23" name="物件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75286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3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800"/>
            <a:ext cx="6094800" cy="4564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914" y="1738800"/>
            <a:ext cx="6090086" cy="4560823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33334"/>
              </p:ext>
            </p:extLst>
          </p:nvPr>
        </p:nvGraphicFramePr>
        <p:xfrm>
          <a:off x="8123274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3274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8462"/>
              </p:ext>
            </p:extLst>
          </p:nvPr>
        </p:nvGraphicFramePr>
        <p:xfrm>
          <a:off x="9982200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86067"/>
              </p:ext>
            </p:extLst>
          </p:nvPr>
        </p:nvGraphicFramePr>
        <p:xfrm>
          <a:off x="2033188" y="2775841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8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3188" y="2775841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12587"/>
              </p:ext>
            </p:extLst>
          </p:nvPr>
        </p:nvGraphicFramePr>
        <p:xfrm>
          <a:off x="3799745" y="2212267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9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9745" y="2212267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36199"/>
              </p:ext>
            </p:extLst>
          </p:nvPr>
        </p:nvGraphicFramePr>
        <p:xfrm>
          <a:off x="8114043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60" name="Equation" r:id="rId13" imgW="2311200" imgH="609480" progId="Equation.DSMT4">
                  <p:embed/>
                </p:oleObj>
              </mc:Choice>
              <mc:Fallback>
                <p:oleObj name="Equation" r:id="rId13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4043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0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5998" y="0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2000" y="157320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1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4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5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6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7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75"/>
          <a:stretch/>
        </p:blipFill>
        <p:spPr>
          <a:xfrm>
            <a:off x="200900" y="3903658"/>
            <a:ext cx="5895100" cy="12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120" y="2156223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201031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883" y="2045337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634304" y="1661792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06440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462"/>
            <a:ext cx="6095238" cy="4571429"/>
          </a:xfrm>
          <a:prstGeom prst="rect">
            <a:avLst/>
          </a:prstGeom>
        </p:spPr>
      </p:pic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50250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9" name="Equation" r:id="rId4" imgW="2311200" imgH="609480" progId="Equation.DSMT4">
                  <p:embed/>
                </p:oleObj>
              </mc:Choice>
              <mc:Fallback>
                <p:oleObj name="Equation" r:id="rId4" imgW="2311200" imgH="609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605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44374"/>
              </p:ext>
            </p:extLst>
          </p:nvPr>
        </p:nvGraphicFramePr>
        <p:xfrm>
          <a:off x="3935450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4" name="Equation" r:id="rId5" imgW="2311200" imgH="609480" progId="Equation.DSMT4">
                  <p:embed/>
                </p:oleObj>
              </mc:Choice>
              <mc:Fallback>
                <p:oleObj name="Equation" r:id="rId5" imgW="2311200" imgH="60948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450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000" y="3762947"/>
            <a:ext cx="5994000" cy="3095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0000" y="287083"/>
            <a:ext cx="6012000" cy="315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6" y="3752481"/>
            <a:ext cx="6066000" cy="3105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95" y="340244"/>
            <a:ext cx="5932800" cy="309017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0" y="0"/>
            <a:ext cx="184121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0"/>
            <a:ext cx="199349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3429000"/>
            <a:ext cx="190052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Convention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205280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Optimization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70907" y="3010040"/>
            <a:ext cx="151259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4667691" y="3234386"/>
            <a:ext cx="9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35600"/>
            <a:ext cx="6095238" cy="45714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1" y="2003427"/>
            <a:ext cx="2721771" cy="338554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(</a:t>
            </a:r>
            <a:r>
              <a:rPr lang="en-US" altLang="zh-TW" sz="1600" dirty="0" err="1"/>
              <a:t>Vamvatsikos</a:t>
            </a:r>
            <a:r>
              <a:rPr lang="en-US" altLang="zh-TW" sz="1600" dirty="0"/>
              <a:t> &amp; Cornell, 2002)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05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464240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95522"/>
              </p:ext>
            </p:extLst>
          </p:nvPr>
        </p:nvGraphicFramePr>
        <p:xfrm>
          <a:off x="8272129" y="847725"/>
          <a:ext cx="231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0" name="Equation" r:id="rId3" imgW="2311200" imgH="609480" progId="Equation.DSMT4">
                  <p:embed/>
                </p:oleObj>
              </mc:Choice>
              <mc:Fallback>
                <p:oleObj name="Equation" r:id="rId3" imgW="2311200" imgH="6094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129" y="847725"/>
                        <a:ext cx="231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60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6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41458" y="1714470"/>
            <a:ext cx="245470" cy="41514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086126" y="1714470"/>
            <a:ext cx="1054476" cy="4151491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0603" y="1714471"/>
            <a:ext cx="3943482" cy="4151490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65" y="1417751"/>
            <a:ext cx="6094800" cy="48898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7697424" y="2306612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Elastic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3787" y="3387190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Non-Negative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6583" y="338719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</a:rPr>
              <a:t>Equal displacement</a:t>
            </a:r>
            <a:endParaRPr lang="zh-TW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89647" y="4467769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Negative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86583" y="4467769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Softening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86583" y="2306612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</a:rPr>
              <a:t>Match</a:t>
            </a:r>
            <a:endParaRPr lang="zh-TW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8717809" y="2506667"/>
            <a:ext cx="68387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717809" y="3587245"/>
            <a:ext cx="68387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717809" y="4667824"/>
            <a:ext cx="6838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62684" y="6316330"/>
            <a:ext cx="2410403" cy="307777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en-US" altLang="zh-TW" sz="1400" dirty="0"/>
              <a:t>(</a:t>
            </a:r>
            <a:r>
              <a:rPr lang="en-US" altLang="zh-TW" sz="1400" dirty="0" err="1"/>
              <a:t>Vamvatsikos</a:t>
            </a:r>
            <a:r>
              <a:rPr lang="en-US" altLang="zh-TW" sz="1400" dirty="0"/>
              <a:t> &amp; Cornell, 2002)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94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14" grpId="0"/>
      <p:bldP spid="16" grpId="0"/>
      <p:bldP spid="19" grpId="0"/>
      <p:bldP spid="21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812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IDA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221124" y="3508744"/>
            <a:ext cx="0" cy="17012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15143"/>
            <a:ext cx="7923809" cy="5942857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700670" y="3092140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 Shear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- Flexural</a:t>
            </a:r>
          </a:p>
          <a:p>
            <a:r>
              <a:rPr lang="fr-FR" altLang="zh-TW" dirty="0"/>
              <a:t>- Shear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943245" cy="701731"/>
          </a:xfrm>
        </p:spPr>
        <p:txBody>
          <a:bodyPr/>
          <a:lstStyle/>
          <a:p>
            <a:r>
              <a:rPr lang="en-US" altLang="zh-TW" dirty="0"/>
              <a:t>Capacity Spectrum Method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213286"/>
              </p:ext>
            </p:extLst>
          </p:nvPr>
        </p:nvGraphicFramePr>
        <p:xfrm>
          <a:off x="8264114" y="5210804"/>
          <a:ext cx="204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9" name="Equation" r:id="rId3" imgW="2044440" imgH="380880" progId="Equation.DSMT4">
                  <p:embed/>
                </p:oleObj>
              </mc:Choice>
              <mc:Fallback>
                <p:oleObj name="Equation" r:id="rId3" imgW="2044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4114" y="5210804"/>
                        <a:ext cx="20447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537770"/>
              </p:ext>
            </p:extLst>
          </p:nvPr>
        </p:nvGraphicFramePr>
        <p:xfrm>
          <a:off x="8264114" y="4491666"/>
          <a:ext cx="232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0" name="Equation" r:id="rId5" imgW="2323800" imgH="380880" progId="Equation.DSMT4">
                  <p:embed/>
                </p:oleObj>
              </mc:Choice>
              <mc:Fallback>
                <p:oleObj name="Equation" r:id="rId5" imgW="2323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4114" y="4491666"/>
                        <a:ext cx="2324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194973"/>
              </p:ext>
            </p:extLst>
          </p:nvPr>
        </p:nvGraphicFramePr>
        <p:xfrm>
          <a:off x="8264114" y="3772529"/>
          <a:ext cx="231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1" name="Equation" r:id="rId7" imgW="2311200" imgH="380880" progId="Equation.DSMT4">
                  <p:embed/>
                </p:oleObj>
              </mc:Choice>
              <mc:Fallback>
                <p:oleObj name="Equation" r:id="rId7" imgW="231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4114" y="3772529"/>
                        <a:ext cx="2311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21189"/>
              </p:ext>
            </p:extLst>
          </p:nvPr>
        </p:nvGraphicFramePr>
        <p:xfrm>
          <a:off x="8264114" y="3053391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2" name="Equation" r:id="rId9" imgW="2057400" imgH="380880" progId="Equation.DSMT4">
                  <p:embed/>
                </p:oleObj>
              </mc:Choice>
              <mc:Fallback>
                <p:oleObj name="Equation" r:id="rId9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14" y="3053391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6782"/>
              </p:ext>
            </p:extLst>
          </p:nvPr>
        </p:nvGraphicFramePr>
        <p:xfrm>
          <a:off x="8264114" y="2334254"/>
          <a:ext cx="2057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3" name="Equation" r:id="rId11" imgW="2057400" imgH="380880" progId="Equation.DSMT4">
                  <p:embed/>
                </p:oleObj>
              </mc:Choice>
              <mc:Fallback>
                <p:oleObj name="Equation" r:id="rId11" imgW="2057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4114" y="2334254"/>
                        <a:ext cx="2057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717" y="190884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sp>
        <p:nvSpPr>
          <p:cNvPr id="12" name="TextBox 4"/>
          <p:cNvSpPr txBox="1"/>
          <p:nvPr/>
        </p:nvSpPr>
        <p:spPr>
          <a:xfrm>
            <a:off x="6825721" y="3211609"/>
            <a:ext cx="4151086" cy="120032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 Spectrum Method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00" y="15264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graphicFrame>
        <p:nvGraphicFramePr>
          <p:cNvPr id="26" name="50%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33202"/>
              </p:ext>
            </p:extLst>
          </p:nvPr>
        </p:nvGraphicFramePr>
        <p:xfrm>
          <a:off x="8626040" y="3104707"/>
          <a:ext cx="19734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30436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2665999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a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(T</a:t>
                      </a:r>
                      <a:r>
                        <a:rPr lang="en-US" altLang="zh-TW" sz="1400" b="1" u="none" strike="noStrike" baseline="-2500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, 5%)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18954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47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6581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7732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094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768831"/>
                  </a:ext>
                </a:extLst>
              </a:tr>
            </a:tbl>
          </a:graphicData>
        </a:graphic>
      </p:graphicFrame>
      <p:graphicFrame>
        <p:nvGraphicFramePr>
          <p:cNvPr id="22" name="ID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840503"/>
              </p:ext>
            </p:extLst>
          </p:nvPr>
        </p:nvGraphicFramePr>
        <p:xfrm>
          <a:off x="7414284" y="2971357"/>
          <a:ext cx="4777716" cy="1905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596553673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151162598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528561551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61110724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64474534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155862960"/>
                    </a:ext>
                  </a:extLst>
                </a:gridCol>
                <a:gridCol w="556286">
                  <a:extLst>
                    <a:ext uri="{9D8B030D-6E8A-4147-A177-3AD203B41FA5}">
                      <a16:colId xmlns:a16="http://schemas.microsoft.com/office/drawing/2014/main" val="2466476479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r>
                        <a:rPr lang="en-US" sz="1400" b="1" u="none" strike="noStrike" dirty="0">
                          <a:effectLst/>
                        </a:rPr>
                        <a:t> (T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1</a:t>
                      </a:r>
                      <a:r>
                        <a:rPr lang="en-US" sz="1400" b="1" u="none" strike="noStrike" dirty="0">
                          <a:effectLst/>
                        </a:rPr>
                        <a:t>, 5%)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6864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16%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en-US" altLang="zh-TW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84%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9993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3.00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2.65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1.99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3.00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2.70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2.03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834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 smtClean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 smtClean="0">
                          <a:effectLst/>
                        </a:rPr>
                        <a:t>0.80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1.80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2380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1.10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0.70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1.30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1.10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0.75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0856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0.92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0.50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0.94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160825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1.33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0.81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</a:rPr>
                        <a:t>0.51</a:t>
                      </a:r>
                      <a:endParaRPr lang="en-US" altLang="zh-TW" sz="1400" b="0" i="0" u="none" strike="noStrike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</a:rPr>
                        <a:t>0.57</a:t>
                      </a:r>
                      <a:endParaRPr lang="en-US" altLang="zh-TW" sz="1400" b="0" i="0" u="none" strike="noStrike" dirty="0">
                        <a:solidFill>
                          <a:srgbClr val="565656"/>
                        </a:solidFill>
                        <a:effectLst/>
                        <a:latin typeface="Segoe UI Light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231749"/>
                  </a:ext>
                </a:extLst>
              </a:tr>
            </a:tbl>
          </a:graphicData>
        </a:graphic>
      </p:graphicFrame>
      <p:graphicFrame>
        <p:nvGraphicFramePr>
          <p:cNvPr id="25" name="Media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44629"/>
              </p:ext>
            </p:extLst>
          </p:nvPr>
        </p:nvGraphicFramePr>
        <p:xfrm>
          <a:off x="484260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9611146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895026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0118823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Story Drift, Median</a:t>
                      </a:r>
                      <a:endParaRPr lang="zh-TW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02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20282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5161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5719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3944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75993"/>
                  </a:ext>
                </a:extLst>
              </a:tr>
            </a:tbl>
          </a:graphicData>
        </a:graphic>
      </p:graphicFrame>
      <p:graphicFrame>
        <p:nvGraphicFramePr>
          <p:cNvPr id="21" name="Drif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8687"/>
              </p:ext>
            </p:extLst>
          </p:nvPr>
        </p:nvGraphicFramePr>
        <p:xfrm>
          <a:off x="3943534" y="2704657"/>
          <a:ext cx="6984332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246939329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295867575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43575650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1638789864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518260044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2184159077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3029100156"/>
                    </a:ext>
                  </a:extLst>
                </a:gridCol>
                <a:gridCol w="750004">
                  <a:extLst>
                    <a:ext uri="{9D8B030D-6E8A-4147-A177-3AD203B41FA5}">
                      <a16:colId xmlns:a16="http://schemas.microsoft.com/office/drawing/2014/main" val="3795979792"/>
                    </a:ext>
                  </a:extLst>
                </a:gridCol>
                <a:gridCol w="636079">
                  <a:extLst>
                    <a:ext uri="{9D8B030D-6E8A-4147-A177-3AD203B41FA5}">
                      <a16:colId xmlns:a16="http://schemas.microsoft.com/office/drawing/2014/main" val="1612174263"/>
                    </a:ext>
                  </a:extLst>
                </a:gridCol>
              </a:tblGrid>
              <a:tr h="2667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Story Drift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DBE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MCE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81999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389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7437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1.04%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4269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306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0.71%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0.71%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37353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0.89%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0.98%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0.98%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8527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1.16%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1.21%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1.16%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1.40%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322231"/>
                  </a:ext>
                </a:extLst>
              </a:tr>
            </a:tbl>
          </a:graphicData>
        </a:graphic>
      </p:graphicFrame>
      <p:graphicFrame>
        <p:nvGraphicFramePr>
          <p:cNvPr id="23" name="MP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20586"/>
              </p:ext>
            </p:extLst>
          </p:nvPr>
        </p:nvGraphicFramePr>
        <p:xfrm>
          <a:off x="1059160" y="3104707"/>
          <a:ext cx="2506800" cy="17716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3958846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663061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887453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</a:t>
                      </a:r>
                      <a:endParaRPr lang="zh-TW" altLang="en-US" sz="14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0787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8342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8080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0.99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7203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05566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0.99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2422"/>
                  </a:ext>
                </a:extLst>
              </a:tr>
            </a:tbl>
          </a:graphicData>
        </a:graphic>
      </p:graphicFrame>
      <p:graphicFrame>
        <p:nvGraphicFramePr>
          <p:cNvPr id="17" name="Pushov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73258"/>
              </p:ext>
            </p:extLst>
          </p:nvPr>
        </p:nvGraphicFramePr>
        <p:xfrm>
          <a:off x="1963692" y="2704657"/>
          <a:ext cx="8264616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8965264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079204120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96883361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07419472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866301812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91256035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294696787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502716428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358500743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17976791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676202624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3962829831"/>
                    </a:ext>
                  </a:extLst>
                </a:gridCol>
                <a:gridCol w="568718">
                  <a:extLst>
                    <a:ext uri="{9D8B030D-6E8A-4147-A177-3AD203B41FA5}">
                      <a16:colId xmlns:a16="http://schemas.microsoft.com/office/drawing/2014/main" val="28992339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ATC-40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Modal Pushover Analysis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Multi-Modes Combination</a:t>
                      </a:r>
                      <a:endParaRPr lang="en-US" sz="1400" b="1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9627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</a:rPr>
                        <a:t>Convention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Optimization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443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R</a:t>
                      </a:r>
                      <a:r>
                        <a:rPr lang="en-US" sz="1400" b="1" u="none" strike="noStrike" baseline="-25000">
                          <a:effectLst/>
                        </a:rPr>
                        <a:t>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171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High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3.43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3.54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2.92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021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-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3297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Low Seismic, 4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1.25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1.27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1.40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1.38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3085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12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1.92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2.28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2.20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2.58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2.32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2.72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-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2.49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5866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</a:rPr>
                        <a:t>Mid Seismic, 20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1.63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1.50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1.71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1.88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solidFill>
                            <a:schemeClr val="accent1"/>
                          </a:solidFill>
                          <a:effectLst/>
                        </a:rPr>
                        <a:t>2.11</a:t>
                      </a:r>
                      <a:endParaRPr lang="en-US" altLang="zh-TW" sz="14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1.87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2.10</a:t>
                      </a:r>
                      <a:endParaRPr lang="en-US" altLang="zh-TW" sz="14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</a:rPr>
                        <a:t>2.00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</a:rPr>
                        <a:t>2.37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212216"/>
                  </a:ext>
                </a:extLst>
              </a:tr>
            </a:tbl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44378"/>
              </p:ext>
            </p:extLst>
          </p:nvPr>
        </p:nvGraphicFramePr>
        <p:xfrm>
          <a:off x="5365904" y="881764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2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5904" y="881764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231892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Methodology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Flexural</a:t>
            </a:r>
          </a:p>
          <a:p>
            <a:r>
              <a:rPr lang="fr-FR" dirty="0"/>
              <a:t>- Shear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Effect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Flexural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8%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- Shear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3%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Cost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Today or Future Cost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Condition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142192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- Low Seismic</a:t>
            </a:r>
          </a:p>
          <a:p>
            <a:r>
              <a:rPr lang="fr-FR" dirty="0"/>
              <a:t>- Long Span</a:t>
            </a:r>
          </a:p>
          <a:p>
            <a:r>
              <a:rPr lang="fr-FR" dirty="0"/>
              <a:t>- Short L</a:t>
            </a:r>
            <a:r>
              <a:rPr lang="fr-FR" baseline="-25000" dirty="0"/>
              <a:t>d</a:t>
            </a:r>
          </a:p>
          <a:p>
            <a:r>
              <a:rPr lang="fr-FR" dirty="0"/>
              <a:t>- Small d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Capacity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72628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Close to Tradition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0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1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2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3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4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4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5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6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7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8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最佳化梁鋼筋配置示意圖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49421" y="2269864"/>
            <a:ext cx="250287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699708" y="2269864"/>
            <a:ext cx="849854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9219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6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9047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7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8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8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9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0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1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2" name="Equation" r:id="rId10" imgW="1422360" imgH="380880" progId="Equation.DSMT4">
                  <p:embed/>
                </p:oleObj>
              </mc:Choice>
              <mc:Fallback>
                <p:oleObj name="Equation" r:id="rId10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897319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3" name="Equation" r:id="rId12" imgW="2552400" imgH="1117440" progId="Equation.DSMT4">
                  <p:embed/>
                </p:oleObj>
              </mc:Choice>
              <mc:Fallback>
                <p:oleObj name="Equation" r:id="rId12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00044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4" name="Equation" r:id="rId14" imgW="2641320" imgH="850680" progId="Equation.DSMT4">
                  <p:embed/>
                </p:oleObj>
              </mc:Choice>
              <mc:Fallback>
                <p:oleObj name="Equation" r:id="rId14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520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15627</TotalTime>
  <Words>1500</Words>
  <Application>Microsoft Office PowerPoint</Application>
  <PresentationFormat>寬螢幕</PresentationFormat>
  <Paragraphs>691</Paragraphs>
  <Slides>70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0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906</cp:revision>
  <dcterms:created xsi:type="dcterms:W3CDTF">2015-10-12T10:51:44Z</dcterms:created>
  <dcterms:modified xsi:type="dcterms:W3CDTF">2019-06-24T23:25:04Z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